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2" r:id="rId1"/>
  </p:sldMasterIdLst>
  <p:sldIdLst>
    <p:sldId id="256" r:id="rId2"/>
    <p:sldId id="257" r:id="rId3"/>
    <p:sldId id="260" r:id="rId4"/>
    <p:sldId id="268" r:id="rId5"/>
    <p:sldId id="258" r:id="rId6"/>
    <p:sldId id="264" r:id="rId7"/>
    <p:sldId id="262" r:id="rId8"/>
    <p:sldId id="263" r:id="rId9"/>
    <p:sldId id="259" r:id="rId10"/>
    <p:sldId id="267" r:id="rId11"/>
    <p:sldId id="26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4D0C74-8A33-4494-9105-A2D82544A652}" v="633" dt="2022-03-13T21:15:52.216"/>
    <p1510:client id="{30C2322A-5592-4BCF-9B6F-7E9BB60F9A7C}" v="1935" dt="2022-03-17T11:29:35.795"/>
    <p1510:client id="{8CDC5B79-1DF5-44BD-B928-20D6399DF3C5}" v="150" dt="2022-03-13T19:35:00.823"/>
    <p1510:client id="{B7191E1D-C343-4E7D-90B8-100F91B27868}" v="68" dt="2022-03-15T18:48:18.5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60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785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6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5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7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4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05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25" r:id="rId6"/>
    <p:sldLayoutId id="2147483821" r:id="rId7"/>
    <p:sldLayoutId id="2147483822" r:id="rId8"/>
    <p:sldLayoutId id="2147483823" r:id="rId9"/>
    <p:sldLayoutId id="2147483824" r:id="rId10"/>
    <p:sldLayoutId id="214748382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www.travelthewholeworld.org/2015/06/why-scotland-may-be-the-most-breathtaking-country-on-earth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35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9" descr="HD wallpaper: landscape, Scotland, Scottish Highlands ...">
            <a:extLst>
              <a:ext uri="{FF2B5EF4-FFF2-40B4-BE49-F238E27FC236}">
                <a16:creationId xmlns:a16="http://schemas.microsoft.com/office/drawing/2014/main" id="{4168B66C-5A15-4D3A-BD99-5ED3319CB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1" r="35318"/>
          <a:stretch/>
        </p:blipFill>
        <p:spPr>
          <a:xfrm>
            <a:off x="1" y="10"/>
            <a:ext cx="6096000" cy="6857989"/>
          </a:xfrm>
          <a:prstGeom prst="rect">
            <a:avLst/>
          </a:prstGeom>
        </p:spPr>
      </p:pic>
      <p:sp>
        <p:nvSpPr>
          <p:cNvPr id="58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8561" y="1066800"/>
            <a:ext cx="4089470" cy="2267193"/>
          </a:xfrm>
        </p:spPr>
        <p:txBody>
          <a:bodyPr>
            <a:normAutofit/>
          </a:bodyPr>
          <a:lstStyle/>
          <a:p>
            <a:r>
              <a:rPr lang="en-US" sz="4800" b="1"/>
              <a:t>Scotland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938" y="4040234"/>
            <a:ext cx="3931321" cy="103366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3200"/>
              <a:t>- a country of the United Kingdom</a:t>
            </a:r>
          </a:p>
        </p:txBody>
      </p:sp>
      <p:grpSp>
        <p:nvGrpSpPr>
          <p:cNvPr id="59" name="Group 39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3871114"/>
            <a:ext cx="867485" cy="115439"/>
            <a:chOff x="8910933" y="1861308"/>
            <a:chExt cx="867485" cy="11543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996ABAF0-BC37-499D-A990-B8CAC6F33C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3342" r="16658"/>
          <a:stretch/>
        </p:blipFill>
        <p:spPr>
          <a:xfrm>
            <a:off x="6096001" y="1"/>
            <a:ext cx="609600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D7DD0-F4FA-4133-9350-1FFAAA381A36}"/>
              </a:ext>
            </a:extLst>
          </p:cNvPr>
          <p:cNvSpPr txBox="1"/>
          <p:nvPr/>
        </p:nvSpPr>
        <p:spPr>
          <a:xfrm>
            <a:off x="9897783" y="6657945"/>
            <a:ext cx="22942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719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13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C2517-3116-4F30-9A13-848069A8B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887" y="-230183"/>
            <a:ext cx="4618836" cy="12756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/>
              <a:t>TRADITIONAL MUSIC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901904-907C-4046-9326-C89EAD229080}"/>
              </a:ext>
            </a:extLst>
          </p:cNvPr>
          <p:cNvSpPr txBox="1"/>
          <p:nvPr/>
        </p:nvSpPr>
        <p:spPr>
          <a:xfrm>
            <a:off x="7096351" y="1454151"/>
            <a:ext cx="3943575" cy="33909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 defTabSz="914400">
              <a:spcAft>
                <a:spcPts val="600"/>
              </a:spcAft>
              <a:buFont typeface="Wingdings"/>
              <a:buChar char="v"/>
            </a:pPr>
            <a:r>
              <a:rPr lang="en-US" dirty="0">
                <a:solidFill>
                  <a:schemeClr val="tx2"/>
                </a:solidFill>
              </a:rPr>
              <a:t>Traditional Scottish musical instruments include: the bagpipe, accordion, the fiddle, the harp and tin whistle</a:t>
            </a:r>
            <a:endParaRPr lang="en-US" b="1" dirty="0">
              <a:solidFill>
                <a:schemeClr val="tx2"/>
              </a:solidFill>
            </a:endParaRPr>
          </a:p>
          <a:p>
            <a:pPr marL="285750" indent="-285750" algn="ctr" defTabSz="914400">
              <a:spcAft>
                <a:spcPts val="600"/>
              </a:spcAft>
              <a:buFont typeface="Wingdings"/>
              <a:buChar char="v"/>
            </a:pPr>
            <a:endParaRPr lang="en-US" b="1" dirty="0">
              <a:solidFill>
                <a:schemeClr val="tx2"/>
              </a:solidFill>
            </a:endParaRPr>
          </a:p>
          <a:p>
            <a:pPr marL="285750" indent="-285750" algn="ctr" defTabSz="914400">
              <a:spcAft>
                <a:spcPts val="600"/>
              </a:spcAft>
              <a:buFont typeface="Wingdings"/>
              <a:buChar char="v"/>
            </a:pPr>
            <a:r>
              <a:rPr lang="en-US" b="1" dirty="0">
                <a:solidFill>
                  <a:schemeClr val="tx2"/>
                </a:solidFill>
              </a:rPr>
              <a:t>Bagpipe</a:t>
            </a:r>
            <a:r>
              <a:rPr lang="en-US" dirty="0">
                <a:solidFill>
                  <a:schemeClr val="tx2"/>
                </a:solidFill>
              </a:rPr>
              <a:t> – it is a Scottish instrument. Bagpiper blows into tube for air to come into the bag and then the sound comes out of the pipe</a:t>
            </a:r>
          </a:p>
          <a:p>
            <a:pPr marL="285750" indent="-285750" algn="ctr" defTabSz="914400">
              <a:spcAft>
                <a:spcPts val="600"/>
              </a:spcAft>
              <a:buFont typeface="Wingdings"/>
              <a:buChar char="v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 algn="ctr" defTabSz="914400">
              <a:spcAft>
                <a:spcPts val="600"/>
              </a:spcAft>
              <a:buFont typeface="Wingdings"/>
              <a:buChar char="v"/>
            </a:pPr>
            <a:r>
              <a:rPr lang="en-US" b="1" dirty="0">
                <a:solidFill>
                  <a:schemeClr val="tx2"/>
                </a:solidFill>
              </a:rPr>
              <a:t>Kilts – </a:t>
            </a:r>
            <a:r>
              <a:rPr lang="en-US" dirty="0">
                <a:solidFill>
                  <a:schemeClr val="tx2"/>
                </a:solidFill>
              </a:rPr>
              <a:t>traditional Scottish woolen a knee-length skirt with a tartan or plaid pattern. It is a skirt that man wear</a:t>
            </a:r>
          </a:p>
        </p:txBody>
      </p:sp>
      <p:pic>
        <p:nvPicPr>
          <p:cNvPr id="4" name="Picture 4" descr="A picture containing outdoor, road, person, pipe&#10;&#10;Description automatically generated">
            <a:extLst>
              <a:ext uri="{FF2B5EF4-FFF2-40B4-BE49-F238E27FC236}">
                <a16:creationId xmlns:a16="http://schemas.microsoft.com/office/drawing/2014/main" id="{97C1B85E-AA0A-4EDA-8B45-C9C5EB247E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7874" r="1" b="5627"/>
          <a:stretch/>
        </p:blipFill>
        <p:spPr>
          <a:xfrm>
            <a:off x="1682" y="10"/>
            <a:ext cx="6096000" cy="6857990"/>
          </a:xfrm>
          <a:prstGeom prst="rect">
            <a:avLst/>
          </a:prstGeom>
        </p:spPr>
      </p:pic>
      <p:grpSp>
        <p:nvGrpSpPr>
          <p:cNvPr id="26" name="Group 15">
            <a:extLst>
              <a:ext uri="{FF2B5EF4-FFF2-40B4-BE49-F238E27FC236}">
                <a16:creationId xmlns:a16="http://schemas.microsoft.com/office/drawing/2014/main" id="{53745597-CF0F-4C14-83C4-612B382A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71CB755-D435-4BD8-A3DB-B304ED0E7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7" name="Straight Connector 17">
              <a:extLst>
                <a:ext uri="{FF2B5EF4-FFF2-40B4-BE49-F238E27FC236}">
                  <a16:creationId xmlns:a16="http://schemas.microsoft.com/office/drawing/2014/main" id="{0B7F2CAE-48A1-4EAD-BDD1-4DA217AC0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8FB73A0-9D61-4989-BA5F-7EF6308D8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04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ky, outdoor, grass, nature&#10;&#10;Description automatically generated">
            <a:extLst>
              <a:ext uri="{FF2B5EF4-FFF2-40B4-BE49-F238E27FC236}">
                <a16:creationId xmlns:a16="http://schemas.microsoft.com/office/drawing/2014/main" id="{A29294AA-B019-45E3-8524-46C7EDCE4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34" y="1435672"/>
            <a:ext cx="3332671" cy="2189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44854B-7F6A-4454-9E88-3C0B1A1DB8BC}"/>
              </a:ext>
            </a:extLst>
          </p:cNvPr>
          <p:cNvSpPr txBox="1"/>
          <p:nvPr/>
        </p:nvSpPr>
        <p:spPr>
          <a:xfrm>
            <a:off x="1101305" y="101504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Scottish Highlands</a:t>
            </a:r>
            <a:endParaRPr lang="en-US" sz="2000" dirty="0"/>
          </a:p>
          <a:p>
            <a:pPr algn="l"/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395482-578A-4B41-9E49-E50E30496E20}"/>
              </a:ext>
            </a:extLst>
          </p:cNvPr>
          <p:cNvSpPr txBox="1"/>
          <p:nvPr/>
        </p:nvSpPr>
        <p:spPr>
          <a:xfrm>
            <a:off x="280898" y="266520"/>
            <a:ext cx="1165716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4000" b="1" dirty="0"/>
              <a:t>             BEAUTIFUL PLACES TO VISIT</a:t>
            </a:r>
            <a:endParaRPr lang="en-US" sz="4000" dirty="0"/>
          </a:p>
          <a:p>
            <a:pPr algn="just"/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0A8F5-375B-4BBF-A0AA-F5A058046ADF}"/>
              </a:ext>
            </a:extLst>
          </p:cNvPr>
          <p:cNvSpPr txBox="1"/>
          <p:nvPr/>
        </p:nvSpPr>
        <p:spPr>
          <a:xfrm>
            <a:off x="5355207" y="1013244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St. Andrews</a:t>
            </a:r>
            <a:endParaRPr lang="en-US" sz="2000" dirty="0"/>
          </a:p>
          <a:p>
            <a:pPr algn="l"/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3B857-D0F6-4DF1-94CD-BD3E47CB6268}"/>
              </a:ext>
            </a:extLst>
          </p:cNvPr>
          <p:cNvSpPr txBox="1"/>
          <p:nvPr/>
        </p:nvSpPr>
        <p:spPr>
          <a:xfrm>
            <a:off x="8876760" y="1012346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Loch Ness</a:t>
            </a:r>
            <a:endParaRPr lang="en-US" sz="2000" dirty="0"/>
          </a:p>
          <a:p>
            <a:pPr algn="l"/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12F64-D820-464A-B71E-D037F7D40CEE}"/>
              </a:ext>
            </a:extLst>
          </p:cNvPr>
          <p:cNvSpPr txBox="1"/>
          <p:nvPr/>
        </p:nvSpPr>
        <p:spPr>
          <a:xfrm>
            <a:off x="1457145" y="3843787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Inverness</a:t>
            </a:r>
            <a:endParaRPr lang="en-US" sz="2000"/>
          </a:p>
          <a:p>
            <a:pPr algn="l"/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9E8B5-4F42-4961-81A8-D781D1FE7284}"/>
              </a:ext>
            </a:extLst>
          </p:cNvPr>
          <p:cNvSpPr txBox="1"/>
          <p:nvPr/>
        </p:nvSpPr>
        <p:spPr>
          <a:xfrm>
            <a:off x="5352510" y="3814133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Loch Lomond</a:t>
            </a:r>
            <a:endParaRPr lang="en-US" sz="2000"/>
          </a:p>
          <a:p>
            <a:pPr algn="l"/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13623-C755-4026-AAF9-6D36C9EE3C8E}"/>
              </a:ext>
            </a:extLst>
          </p:cNvPr>
          <p:cNvSpPr txBox="1"/>
          <p:nvPr/>
        </p:nvSpPr>
        <p:spPr>
          <a:xfrm>
            <a:off x="9118480" y="3841990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Isle of Skye</a:t>
            </a:r>
            <a:endParaRPr lang="en-US" sz="2000" dirty="0"/>
          </a:p>
          <a:p>
            <a:pPr algn="l"/>
            <a:endParaRPr lang="en-US" sz="2000" dirty="0"/>
          </a:p>
        </p:txBody>
      </p:sp>
      <p:pic>
        <p:nvPicPr>
          <p:cNvPr id="12" name="Picture 12" descr="A picture containing sky, grass, outdoor, building&#10;&#10;Description automatically generated">
            <a:extLst>
              <a:ext uri="{FF2B5EF4-FFF2-40B4-BE49-F238E27FC236}">
                <a16:creationId xmlns:a16="http://schemas.microsoft.com/office/drawing/2014/main" id="{34B90C6F-293C-4626-AEC1-8B08500B5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589" y="1435673"/>
            <a:ext cx="3289539" cy="2189486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E8DFFF62-5953-4ED6-9E5B-317E9F452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608" y="1438776"/>
            <a:ext cx="3188898" cy="2183278"/>
          </a:xfrm>
          <a:prstGeom prst="rect">
            <a:avLst/>
          </a:prstGeom>
        </p:spPr>
      </p:pic>
      <p:pic>
        <p:nvPicPr>
          <p:cNvPr id="14" name="Picture 14" descr="A picture containing outdoor, sky, water, tree&#10;&#10;Description automatically generated">
            <a:extLst>
              <a:ext uri="{FF2B5EF4-FFF2-40B4-BE49-F238E27FC236}">
                <a16:creationId xmlns:a16="http://schemas.microsoft.com/office/drawing/2014/main" id="{48144177-F8B9-4FA6-8348-DCF9879DC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34" y="4354276"/>
            <a:ext cx="3332670" cy="2246996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BF90D5E0-257D-469F-8263-D90FC2F8C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589" y="4352397"/>
            <a:ext cx="3289539" cy="2250752"/>
          </a:xfrm>
          <a:prstGeom prst="rect">
            <a:avLst/>
          </a:prstGeom>
        </p:spPr>
      </p:pic>
      <p:pic>
        <p:nvPicPr>
          <p:cNvPr id="16" name="Picture 16" descr="A picture containing water, sky, outdoor, nature&#10;&#10;Description automatically generated">
            <a:extLst>
              <a:ext uri="{FF2B5EF4-FFF2-40B4-BE49-F238E27FC236}">
                <a16:creationId xmlns:a16="http://schemas.microsoft.com/office/drawing/2014/main" id="{78E9B6D4-E097-4E5E-8115-D0EB7F27E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608" y="4358116"/>
            <a:ext cx="3188898" cy="2224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2821B-74EF-40CC-88A8-2D5B0CF8B3D2}"/>
              </a:ext>
            </a:extLst>
          </p:cNvPr>
          <p:cNvSpPr txBox="1"/>
          <p:nvPr/>
        </p:nvSpPr>
        <p:spPr>
          <a:xfrm>
            <a:off x="10748513" y="3617343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dirty="0"/>
              <a:t>Nessie</a:t>
            </a:r>
          </a:p>
        </p:txBody>
      </p:sp>
    </p:spTree>
    <p:extLst>
      <p:ext uri="{BB962C8B-B14F-4D97-AF65-F5344CB8AC3E}">
        <p14:creationId xmlns:p14="http://schemas.microsoft.com/office/powerpoint/2010/main" val="33064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1EA1F0E-CDCD-4DB2-8404-78A53728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8A7E9B-3161-4AE7-B85C-EE3D7786D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902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DFCA5-51F0-40C4-9343-B783A0F8B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071" y="2395267"/>
            <a:ext cx="6838122" cy="11674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cap="all" spc="390" dirty="0"/>
              <a:t>THE END!</a:t>
            </a:r>
            <a:endParaRPr lang="en-US" sz="6600" b="1" kern="1200" cap="all" spc="390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6BF9D8-B659-4C32-ADAC-0DE33D184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2282691"/>
            <a:ext cx="867485" cy="115439"/>
            <a:chOff x="8910933" y="1861308"/>
            <a:chExt cx="867485" cy="1154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941DBB-7191-4173-819B-BFFA9F69B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8F02A0-C7F4-43AB-9F39-305A1D5933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52A92AE-1F8A-4B4A-8E14-4B86FBF45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0B817CD-450A-4005-AFA7-8EA238127C13}"/>
              </a:ext>
            </a:extLst>
          </p:cNvPr>
          <p:cNvSpPr txBox="1"/>
          <p:nvPr/>
        </p:nvSpPr>
        <p:spPr>
          <a:xfrm>
            <a:off x="9008853" y="5515155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/>
              <a:t>Domonji</a:t>
            </a:r>
            <a:r>
              <a:rPr lang="en-US" sz="3200" dirty="0"/>
              <a:t> Ana</a:t>
            </a:r>
          </a:p>
          <a:p>
            <a:r>
              <a:rPr lang="en-US" sz="2800" dirty="0"/>
              <a:t>  SR 46/2021</a:t>
            </a:r>
          </a:p>
        </p:txBody>
      </p:sp>
    </p:spTree>
    <p:extLst>
      <p:ext uri="{BB962C8B-B14F-4D97-AF65-F5344CB8AC3E}">
        <p14:creationId xmlns:p14="http://schemas.microsoft.com/office/powerpoint/2010/main" val="269781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10134600" cy="48023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FF989-B094-4605-859C-D4D979640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2" y="-6617"/>
            <a:ext cx="12047474" cy="9047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cap="all" spc="390" dirty="0">
                <a:ea typeface="+mj-lt"/>
                <a:cs typeface="+mj-lt"/>
              </a:rPr>
              <a:t>GEOGRAPHY OF SCOTLAND</a:t>
            </a:r>
            <a:r>
              <a:rPr lang="en-US" sz="2800" b="1" cap="all" spc="390" dirty="0">
                <a:ea typeface="+mj-lt"/>
                <a:cs typeface="+mj-lt"/>
              </a:rPr>
              <a:t> </a:t>
            </a:r>
            <a:endParaRPr lang="en-US" b="1" dirty="0">
              <a:ea typeface="+mj-ea"/>
              <a:cs typeface="+mj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3887876"/>
            <a:ext cx="867485" cy="115439"/>
            <a:chOff x="8910933" y="1861308"/>
            <a:chExt cx="867485" cy="11543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43D646-B067-49A3-AF62-890D1544E351}"/>
              </a:ext>
            </a:extLst>
          </p:cNvPr>
          <p:cNvSpPr txBox="1"/>
          <p:nvPr/>
        </p:nvSpPr>
        <p:spPr>
          <a:xfrm>
            <a:off x="4436854" y="4954439"/>
            <a:ext cx="287259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en-US" sz="2000" dirty="0">
                <a:ea typeface="+mn-lt"/>
                <a:cs typeface="+mn-lt"/>
              </a:rPr>
              <a:t>Its only land border is with England in the South.</a:t>
            </a: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3C6EE-4E68-49D2-9B75-8C525EABDFB2}"/>
              </a:ext>
            </a:extLst>
          </p:cNvPr>
          <p:cNvSpPr txBox="1"/>
          <p:nvPr/>
        </p:nvSpPr>
        <p:spPr>
          <a:xfrm>
            <a:off x="352785" y="1459841"/>
            <a:ext cx="392214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v"/>
            </a:pPr>
            <a:r>
              <a:rPr lang="en-US" sz="2000" b="1" dirty="0">
                <a:ea typeface="+mn-lt"/>
                <a:cs typeface="+mn-lt"/>
              </a:rPr>
              <a:t>Scotland</a:t>
            </a:r>
            <a:r>
              <a:rPr lang="en-US" sz="2000" dirty="0">
                <a:ea typeface="+mn-lt"/>
                <a:cs typeface="+mn-lt"/>
              </a:rPr>
              <a:t> is located in the Northwest part of Europe, in the Northern half of </a:t>
            </a:r>
            <a:r>
              <a:rPr lang="en-US" sz="2000" b="1" dirty="0">
                <a:ea typeface="+mn-lt"/>
                <a:cs typeface="+mn-lt"/>
              </a:rPr>
              <a:t>the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b="1" dirty="0">
                <a:ea typeface="+mn-lt"/>
                <a:cs typeface="+mn-lt"/>
              </a:rPr>
              <a:t>island of Great Britain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8E881-9883-4B1D-84F3-7F40B707CCCE}"/>
              </a:ext>
            </a:extLst>
          </p:cNvPr>
          <p:cNvSpPr txBox="1"/>
          <p:nvPr/>
        </p:nvSpPr>
        <p:spPr>
          <a:xfrm>
            <a:off x="4363169" y="1458943"/>
            <a:ext cx="334704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en-US" sz="2000" dirty="0">
                <a:ea typeface="+mn-lt"/>
                <a:cs typeface="+mn-lt"/>
              </a:rPr>
              <a:t>It is one of the four countries that form the </a:t>
            </a:r>
            <a:r>
              <a:rPr lang="en-US" sz="2000" b="1" dirty="0">
                <a:ea typeface="+mn-lt"/>
                <a:cs typeface="+mn-lt"/>
              </a:rPr>
              <a:t>United Kingdom</a:t>
            </a:r>
            <a:r>
              <a:rPr lang="en-US" sz="2000" dirty="0">
                <a:ea typeface="+mn-lt"/>
                <a:cs typeface="+mn-lt"/>
              </a:rPr>
              <a:t>. (England, Scotland, Wales and Northern Ireland.)</a:t>
            </a:r>
            <a:endParaRPr lang="en-US"/>
          </a:p>
          <a:p>
            <a:pPr algn="l"/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2C895E-0FCB-446B-8ED6-71BFE34EB859}"/>
              </a:ext>
            </a:extLst>
          </p:cNvPr>
          <p:cNvSpPr txBox="1"/>
          <p:nvPr/>
        </p:nvSpPr>
        <p:spPr>
          <a:xfrm>
            <a:off x="350987" y="3499629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en-US" sz="2000" dirty="0">
                <a:ea typeface="+mn-lt"/>
                <a:cs typeface="+mn-lt"/>
              </a:rPr>
              <a:t>Its </a:t>
            </a:r>
            <a:r>
              <a:rPr lang="en-US" sz="2000" b="1" dirty="0">
                <a:ea typeface="+mn-lt"/>
                <a:cs typeface="+mn-lt"/>
              </a:rPr>
              <a:t>population</a:t>
            </a:r>
            <a:r>
              <a:rPr lang="en-US" sz="2000" dirty="0">
                <a:ea typeface="+mn-lt"/>
                <a:cs typeface="+mn-lt"/>
              </a:rPr>
              <a:t> is about 5,254,800 inhabitants. 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BCEB0-1314-417B-B5B1-A73685496847}"/>
              </a:ext>
            </a:extLst>
          </p:cNvPr>
          <p:cNvSpPr txBox="1"/>
          <p:nvPr/>
        </p:nvSpPr>
        <p:spPr>
          <a:xfrm>
            <a:off x="3714391" y="3584993"/>
            <a:ext cx="387901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v"/>
            </a:pPr>
            <a:r>
              <a:rPr lang="en-US" sz="2000" dirty="0">
                <a:ea typeface="+mn-lt"/>
                <a:cs typeface="+mn-lt"/>
              </a:rPr>
              <a:t>The size of the land of Scotland is</a:t>
            </a:r>
            <a:r>
              <a:rPr lang="en-US" sz="2000" b="1" dirty="0">
                <a:ea typeface="+mn-lt"/>
                <a:cs typeface="+mn-lt"/>
              </a:rPr>
              <a:t> 78,772</a:t>
            </a:r>
            <a:r>
              <a:rPr lang="en-US" sz="2000" dirty="0">
                <a:ea typeface="+mn-lt"/>
                <a:cs typeface="+mn-lt"/>
              </a:rPr>
              <a:t> square </a:t>
            </a:r>
            <a:r>
              <a:rPr lang="en-US" sz="2000" dirty="0" err="1">
                <a:ea typeface="+mn-lt"/>
                <a:cs typeface="+mn-lt"/>
              </a:rPr>
              <a:t>kilometres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 dirty="0"/>
          </a:p>
        </p:txBody>
      </p:sp>
      <p:pic>
        <p:nvPicPr>
          <p:cNvPr id="12" name="Picture 12" descr="Map&#10;&#10;Description automatically generated">
            <a:extLst>
              <a:ext uri="{FF2B5EF4-FFF2-40B4-BE49-F238E27FC236}">
                <a16:creationId xmlns:a16="http://schemas.microsoft.com/office/drawing/2014/main" id="{D47330DA-1EF7-4C97-A66B-8EB64B19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890" y="1022231"/>
            <a:ext cx="4094672" cy="5474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EB62BD-A0CF-4D7B-AAAE-14510B2D9C1C}"/>
              </a:ext>
            </a:extLst>
          </p:cNvPr>
          <p:cNvSpPr txBox="1"/>
          <p:nvPr/>
        </p:nvSpPr>
        <p:spPr>
          <a:xfrm>
            <a:off x="520820" y="4949046"/>
            <a:ext cx="331829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en-US" sz="2000" dirty="0">
                <a:ea typeface="+mn-lt"/>
                <a:cs typeface="+mn-lt"/>
              </a:rPr>
              <a:t>Scotland has coasts on the North Sea to the East, the Atlantic Ocean to the West and the Irish Sea to the Southeast. </a:t>
            </a:r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910477-CFB5-424F-8E2E-AA0A09435699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50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58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80" name="Straight Connector 60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5">
            <a:extLst>
              <a:ext uri="{FF2B5EF4-FFF2-40B4-BE49-F238E27FC236}">
                <a16:creationId xmlns:a16="http://schemas.microsoft.com/office/drawing/2014/main" id="{C7EA4B13-46D3-41EE-95DA-7B2100DE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4700" y="1028700"/>
            <a:ext cx="4035752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A474D-1419-45B7-8461-2D4D69D75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2886" y="1470737"/>
            <a:ext cx="3828491" cy="353977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kern="1200" cap="all" spc="390" baseline="0" dirty="0">
                <a:latin typeface="+mj-lt"/>
                <a:ea typeface="+mj-ea"/>
                <a:cs typeface="+mj-cs"/>
              </a:rPr>
              <a:t>The capital is </a:t>
            </a:r>
            <a:r>
              <a:rPr lang="en-US" sz="2400" b="1" kern="1200" cap="all" spc="390" baseline="0" dirty="0">
                <a:latin typeface="+mj-lt"/>
                <a:ea typeface="+mj-ea"/>
                <a:cs typeface="+mj-cs"/>
              </a:rPr>
              <a:t>Edinburgh</a:t>
            </a:r>
            <a:r>
              <a:rPr lang="en-US" sz="2400" kern="1200" cap="all" spc="390" baseline="0" dirty="0">
                <a:latin typeface="+mj-lt"/>
                <a:ea typeface="+mj-ea"/>
                <a:cs typeface="+mj-cs"/>
              </a:rPr>
              <a:t>,</a:t>
            </a:r>
            <a:br>
              <a:rPr lang="en-US" sz="2400" cap="all" spc="390" dirty="0"/>
            </a:br>
            <a:r>
              <a:rPr lang="en-US" sz="2400" kern="1200" cap="all" spc="390" baseline="0" dirty="0">
                <a:latin typeface="+mj-lt"/>
                <a:ea typeface="+mj-ea"/>
                <a:cs typeface="+mj-cs"/>
              </a:rPr>
              <a:t> but the largest city is </a:t>
            </a:r>
            <a:r>
              <a:rPr lang="en-US" sz="2400" b="1" kern="1200" cap="all" spc="390" baseline="0" dirty="0">
                <a:latin typeface="+mj-lt"/>
                <a:ea typeface="+mj-ea"/>
                <a:cs typeface="+mj-cs"/>
              </a:rPr>
              <a:t>Glasgow.</a:t>
            </a:r>
            <a:endParaRPr lang="en-US" sz="2400" kern="1200" cap="all" spc="390" baseline="0" dirty="0">
              <a:latin typeface="+mj-lt"/>
            </a:endParaRPr>
          </a:p>
          <a:p>
            <a:pPr algn="ctr">
              <a:lnSpc>
                <a:spcPct val="100000"/>
              </a:lnSpc>
            </a:pPr>
            <a:endParaRPr lang="en-US" sz="2400" kern="1200" cap="all" spc="390" baseline="0" dirty="0">
              <a:latin typeface="+mj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2AA737C-1374-4145-A9BA-205D6DBD8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96" b="7934"/>
          <a:stretch/>
        </p:blipFill>
        <p:spPr>
          <a:xfrm>
            <a:off x="20" y="-7196"/>
            <a:ext cx="6095980" cy="3429000"/>
          </a:xfrm>
          <a:prstGeom prst="rect">
            <a:avLst/>
          </a:prstGeom>
        </p:spPr>
      </p:pic>
      <p:pic>
        <p:nvPicPr>
          <p:cNvPr id="3" name="Picture 4" descr="A picture containing tree, outdoor, sky, building&#10;&#10;Description automatically generated">
            <a:extLst>
              <a:ext uri="{FF2B5EF4-FFF2-40B4-BE49-F238E27FC236}">
                <a16:creationId xmlns:a16="http://schemas.microsoft.com/office/drawing/2014/main" id="{D90C0F02-D9BF-49CF-9010-F2A572791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025" b="2705"/>
          <a:stretch/>
        </p:blipFill>
        <p:spPr>
          <a:xfrm>
            <a:off x="20" y="3421499"/>
            <a:ext cx="6095980" cy="3443376"/>
          </a:xfrm>
          <a:prstGeom prst="rect">
            <a:avLst/>
          </a:prstGeom>
        </p:spPr>
      </p:pic>
      <p:grpSp>
        <p:nvGrpSpPr>
          <p:cNvPr id="81" name="Group 67">
            <a:extLst>
              <a:ext uri="{FF2B5EF4-FFF2-40B4-BE49-F238E27FC236}">
                <a16:creationId xmlns:a16="http://schemas.microsoft.com/office/drawing/2014/main" id="{DCEEEBE1-DC7B-4168-90C6-DB88876E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4550150"/>
            <a:ext cx="867485" cy="115439"/>
            <a:chOff x="8910933" y="1861308"/>
            <a:chExt cx="867485" cy="115439"/>
          </a:xfrm>
        </p:grpSpPr>
        <p:sp>
          <p:nvSpPr>
            <p:cNvPr id="82" name="Rectangle 68">
              <a:extLst>
                <a:ext uri="{FF2B5EF4-FFF2-40B4-BE49-F238E27FC236}">
                  <a16:creationId xmlns:a16="http://schemas.microsoft.com/office/drawing/2014/main" id="{43418E74-781F-419C-8C63-91C14AF8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69">
              <a:extLst>
                <a:ext uri="{FF2B5EF4-FFF2-40B4-BE49-F238E27FC236}">
                  <a16:creationId xmlns:a16="http://schemas.microsoft.com/office/drawing/2014/main" id="{9B0F0D1C-98D5-4C46-961A-0E36168C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70">
              <a:extLst>
                <a:ext uri="{FF2B5EF4-FFF2-40B4-BE49-F238E27FC236}">
                  <a16:creationId xmlns:a16="http://schemas.microsoft.com/office/drawing/2014/main" id="{23E9C99B-47BB-461B-AEDE-0B227C5B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63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20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731383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9C944-C1BF-43C0-93A2-E38C25AE3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426" y="723901"/>
            <a:ext cx="5465148" cy="1288884"/>
          </a:xfrm>
        </p:spPr>
        <p:txBody>
          <a:bodyPr anchor="b">
            <a:normAutofit/>
          </a:bodyPr>
          <a:lstStyle/>
          <a:p>
            <a:pPr algn="ctr"/>
            <a:r>
              <a:rPr lang="en-US" b="1" dirty="0">
                <a:ea typeface="+mj-lt"/>
                <a:cs typeface="+mj-lt"/>
              </a:rPr>
              <a:t>Two Geographic Regions</a:t>
            </a:r>
            <a:br>
              <a:rPr lang="en-US" b="1" dirty="0">
                <a:ea typeface="+mj-lt"/>
                <a:cs typeface="+mj-lt"/>
              </a:rPr>
            </a:b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47B20-D509-4801-9CD2-4BE2B0824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426" y="2272469"/>
            <a:ext cx="5465149" cy="323282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endParaRPr lang="en-US" sz="2200" dirty="0">
              <a:ea typeface="+mn-lt"/>
              <a:cs typeface="+mn-lt"/>
            </a:endParaRPr>
          </a:p>
          <a:p>
            <a:pPr algn="ctr"/>
            <a:r>
              <a:rPr lang="en-US" sz="2200" dirty="0">
                <a:ea typeface="+mn-lt"/>
                <a:cs typeface="+mn-lt"/>
              </a:rPr>
              <a:t> </a:t>
            </a:r>
            <a:r>
              <a:rPr lang="en-US" sz="2200" b="1" dirty="0">
                <a:ea typeface="+mn-lt"/>
                <a:cs typeface="+mn-lt"/>
              </a:rPr>
              <a:t>The Highlands</a:t>
            </a:r>
            <a:r>
              <a:rPr lang="en-US" sz="2200" dirty="0">
                <a:ea typeface="+mn-lt"/>
                <a:cs typeface="+mn-lt"/>
              </a:rPr>
              <a:t>, in the north, are occupied by a series of lakes and the Grampian Mountains. </a:t>
            </a:r>
          </a:p>
          <a:p>
            <a:pPr algn="ctr"/>
            <a:r>
              <a:rPr lang="en-US" sz="2200" b="1" dirty="0">
                <a:ea typeface="+mn-lt"/>
                <a:cs typeface="+mn-lt"/>
              </a:rPr>
              <a:t>The Lowlands</a:t>
            </a:r>
            <a:r>
              <a:rPr lang="en-US" sz="2200" dirty="0">
                <a:ea typeface="+mn-lt"/>
                <a:cs typeface="+mn-lt"/>
              </a:rPr>
              <a:t>, which include some of Scotland’s best farmland, comprise the other two major regions: the Midland Valley (Central Lowlands) and the Southern Uplands</a:t>
            </a:r>
            <a:endParaRPr lang="en-US" sz="2200"/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277913A0-1254-4752-B206-D0AC7ABAB3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8888" r="13163" b="-1"/>
          <a:stretch/>
        </p:blipFill>
        <p:spPr>
          <a:xfrm>
            <a:off x="7620000" y="10"/>
            <a:ext cx="4572000" cy="685799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76258" y="2320171"/>
            <a:ext cx="867485" cy="115439"/>
            <a:chOff x="8910933" y="1861308"/>
            <a:chExt cx="867485" cy="11543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584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2268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73E49-8DEE-44BD-A233-9E289D104AE9}"/>
              </a:ext>
            </a:extLst>
          </p:cNvPr>
          <p:cNvSpPr txBox="1"/>
          <p:nvPr/>
        </p:nvSpPr>
        <p:spPr>
          <a:xfrm>
            <a:off x="726572" y="727792"/>
            <a:ext cx="4597657" cy="55171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algn="ctr" defTabSz="914400">
              <a:spcAft>
                <a:spcPts val="600"/>
              </a:spcAft>
              <a:buFont typeface="Wingdings"/>
              <a:buChar char="v"/>
            </a:pPr>
            <a:r>
              <a:rPr lang="en-US" sz="2400" dirty="0">
                <a:solidFill>
                  <a:schemeClr val="tx2"/>
                </a:solidFill>
              </a:rPr>
              <a:t>The </a:t>
            </a:r>
            <a:r>
              <a:rPr lang="en-US" sz="2400" b="1" dirty="0">
                <a:solidFill>
                  <a:schemeClr val="tx2"/>
                </a:solidFill>
              </a:rPr>
              <a:t>Flag of Scotland</a:t>
            </a:r>
            <a:r>
              <a:rPr lang="en-US" sz="2400" dirty="0">
                <a:solidFill>
                  <a:schemeClr val="tx2"/>
                </a:solidFill>
              </a:rPr>
              <a:t> is blue with a white diagonal cross . This is the cross of </a:t>
            </a:r>
            <a:r>
              <a:rPr lang="en-US" sz="2400" b="1" dirty="0">
                <a:solidFill>
                  <a:schemeClr val="tx2"/>
                </a:solidFill>
              </a:rPr>
              <a:t>Saint Andrew</a:t>
            </a:r>
            <a:r>
              <a:rPr lang="en-US" sz="2400" dirty="0">
                <a:solidFill>
                  <a:schemeClr val="tx2"/>
                </a:solidFill>
              </a:rPr>
              <a:t>, who is the patron saint of Scotland. </a:t>
            </a:r>
          </a:p>
          <a:p>
            <a:pPr marL="285750" indent="-285750" algn="ctr" defTabSz="914400">
              <a:spcAft>
                <a:spcPts val="600"/>
              </a:spcAft>
              <a:buFont typeface="Wingdings"/>
              <a:buChar char="v"/>
            </a:pPr>
            <a:endParaRPr lang="en-US" sz="2400" dirty="0">
              <a:solidFill>
                <a:schemeClr val="tx2"/>
              </a:solidFill>
            </a:endParaRPr>
          </a:p>
          <a:p>
            <a:pPr marL="285750" indent="-285750" algn="ctr" defTabSz="914400">
              <a:spcAft>
                <a:spcPts val="600"/>
              </a:spcAft>
              <a:buFont typeface="Wingdings"/>
              <a:buChar char="v"/>
            </a:pPr>
            <a:r>
              <a:rPr lang="en-US" sz="2400" dirty="0">
                <a:solidFill>
                  <a:schemeClr val="tx2"/>
                </a:solidFill>
              </a:rPr>
              <a:t>An image of a</a:t>
            </a:r>
            <a:r>
              <a:rPr lang="en-US" sz="2400" b="1" dirty="0">
                <a:solidFill>
                  <a:schemeClr val="tx2"/>
                </a:solidFill>
              </a:rPr>
              <a:t> red lion</a:t>
            </a:r>
            <a:r>
              <a:rPr lang="en-US" sz="2400" dirty="0">
                <a:solidFill>
                  <a:schemeClr val="tx2"/>
                </a:solidFill>
              </a:rPr>
              <a:t> "rampant" is the traditional coat of arms of the Scots monarchy.</a:t>
            </a:r>
          </a:p>
          <a:p>
            <a:pPr marL="285750" indent="-285750" algn="ctr" defTabSz="914400">
              <a:spcAft>
                <a:spcPts val="600"/>
              </a:spcAft>
              <a:buFont typeface="Wingdings"/>
              <a:buChar char="v"/>
            </a:pPr>
            <a:endParaRPr lang="en-US" sz="2400" dirty="0">
              <a:solidFill>
                <a:schemeClr val="tx2"/>
              </a:solidFill>
            </a:endParaRPr>
          </a:p>
          <a:p>
            <a:pPr marL="285750" indent="-285750" algn="ctr" defTabSz="914400">
              <a:spcAft>
                <a:spcPts val="600"/>
              </a:spcAft>
              <a:buFont typeface="Wingdings"/>
              <a:buChar char="v"/>
            </a:pPr>
            <a:r>
              <a:rPr lang="en-US" sz="2400" dirty="0">
                <a:solidFill>
                  <a:schemeClr val="tx2"/>
                </a:solidFill>
                <a:ea typeface="+mn-lt"/>
                <a:cs typeface="+mn-lt"/>
              </a:rPr>
              <a:t>Other symbols used for Scotland are the </a:t>
            </a:r>
            <a:r>
              <a:rPr lang="en-US" sz="2400" b="1" dirty="0">
                <a:solidFill>
                  <a:schemeClr val="tx2"/>
                </a:solidFill>
                <a:ea typeface="+mn-lt"/>
                <a:cs typeface="+mn-lt"/>
              </a:rPr>
              <a:t>thistle</a:t>
            </a:r>
            <a:r>
              <a:rPr lang="en-US" sz="2400" dirty="0">
                <a:solidFill>
                  <a:schemeClr val="tx2"/>
                </a:solidFill>
                <a:ea typeface="+mn-lt"/>
                <a:cs typeface="+mn-lt"/>
              </a:rPr>
              <a:t> and the </a:t>
            </a:r>
            <a:r>
              <a:rPr lang="en-US" sz="2400" b="1" dirty="0">
                <a:solidFill>
                  <a:schemeClr val="tx2"/>
                </a:solidFill>
                <a:ea typeface="+mn-lt"/>
                <a:cs typeface="+mn-lt"/>
              </a:rPr>
              <a:t>unicorn</a:t>
            </a:r>
            <a:r>
              <a:rPr lang="en-US" sz="2400" dirty="0">
                <a:solidFill>
                  <a:schemeClr val="tx2"/>
                </a:solidFill>
                <a:ea typeface="+mn-lt"/>
                <a:cs typeface="+mn-lt"/>
              </a:rPr>
              <a:t>.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3" name="Picture 5" descr="A picture containing outdoor, hill, plant, hillside&#10;&#10;Description automatically generated">
            <a:extLst>
              <a:ext uri="{FF2B5EF4-FFF2-40B4-BE49-F238E27FC236}">
                <a16:creationId xmlns:a16="http://schemas.microsoft.com/office/drawing/2014/main" id="{C3F3C75D-D5E4-4254-B481-77F92F7E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64" y="3581341"/>
            <a:ext cx="2541836" cy="1906377"/>
          </a:xfrm>
          <a:prstGeom prst="rect">
            <a:avLst/>
          </a:prstGeom>
        </p:spPr>
      </p:pic>
      <p:pic>
        <p:nvPicPr>
          <p:cNvPr id="4" name="Picture 4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C8145C39-81C8-4176-942A-EAFE05F85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25082" y="1424738"/>
            <a:ext cx="2541836" cy="1826071"/>
          </a:xfrm>
          <a:prstGeom prst="rect">
            <a:avLst/>
          </a:prstGeom>
        </p:spPr>
      </p:pic>
      <p:pic>
        <p:nvPicPr>
          <p:cNvPr id="2" name="Picture 2" descr="A picture containing thistle, flower, plant&#10;&#10;Description automatically generated">
            <a:extLst>
              <a:ext uri="{FF2B5EF4-FFF2-40B4-BE49-F238E27FC236}">
                <a16:creationId xmlns:a16="http://schemas.microsoft.com/office/drawing/2014/main" id="{7FABC8BC-7328-4C03-87E6-AE096F956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395" y="3580742"/>
            <a:ext cx="2584968" cy="191233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CFB8A36-E19D-42E7-802E-23179E6AF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13" y="1423185"/>
            <a:ext cx="2599346" cy="1827024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98847" y="2543656"/>
            <a:ext cx="867485" cy="115439"/>
            <a:chOff x="8910933" y="1861308"/>
            <a:chExt cx="867485" cy="11543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652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1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AD86AD6E-E766-48F2-A700-7D4491B65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49" r="1" b="19247"/>
          <a:stretch/>
        </p:blipFill>
        <p:spPr>
          <a:xfrm>
            <a:off x="6786112" y="3759678"/>
            <a:ext cx="4744529" cy="2667001"/>
          </a:xfrm>
          <a:prstGeom prst="rect">
            <a:avLst/>
          </a:prstGeom>
        </p:spPr>
      </p:pic>
      <p:sp>
        <p:nvSpPr>
          <p:cNvPr id="49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9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08FD7-1A04-4CE8-8CD1-C7F89716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02" y="108970"/>
            <a:ext cx="3995397" cy="1239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/>
              <a:t>LANGUAGES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FCEFAD-38BE-454A-81F6-71A6B206123E}"/>
              </a:ext>
            </a:extLst>
          </p:cNvPr>
          <p:cNvSpPr txBox="1"/>
          <p:nvPr/>
        </p:nvSpPr>
        <p:spPr>
          <a:xfrm>
            <a:off x="1043907" y="1432283"/>
            <a:ext cx="3950677" cy="24691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 defTabSz="914400">
              <a:lnSpc>
                <a:spcPct val="110000"/>
              </a:lnSpc>
              <a:spcAft>
                <a:spcPts val="600"/>
              </a:spcAft>
              <a:buFont typeface="Wingdings"/>
              <a:buChar char="v"/>
            </a:pPr>
            <a:r>
              <a:rPr lang="en-US" sz="2000" dirty="0">
                <a:solidFill>
                  <a:schemeClr val="tx2"/>
                </a:solidFill>
              </a:rPr>
              <a:t>The official languages of Scotland are </a:t>
            </a:r>
            <a:r>
              <a:rPr lang="en-US" sz="2000" b="1" dirty="0">
                <a:solidFill>
                  <a:schemeClr val="tx2"/>
                </a:solidFill>
              </a:rPr>
              <a:t>English</a:t>
            </a:r>
            <a:r>
              <a:rPr lang="en-US" sz="2000" dirty="0">
                <a:solidFill>
                  <a:schemeClr val="tx2"/>
                </a:solidFill>
              </a:rPr>
              <a:t>, </a:t>
            </a:r>
            <a:r>
              <a:rPr lang="en-US" sz="2000" b="1" dirty="0">
                <a:solidFill>
                  <a:schemeClr val="tx2"/>
                </a:solidFill>
              </a:rPr>
              <a:t>Scots</a:t>
            </a:r>
            <a:r>
              <a:rPr lang="en-US" sz="2000" dirty="0">
                <a:solidFill>
                  <a:schemeClr val="tx2"/>
                </a:solidFill>
              </a:rPr>
              <a:t> and  </a:t>
            </a:r>
            <a:r>
              <a:rPr lang="en-US" sz="2000" b="1" dirty="0">
                <a:solidFill>
                  <a:schemeClr val="tx2"/>
                </a:solidFill>
              </a:rPr>
              <a:t>Scottish Gaelic</a:t>
            </a:r>
            <a:endParaRPr lang="en-US" sz="2000" dirty="0">
              <a:solidFill>
                <a:schemeClr val="tx2"/>
              </a:solidFill>
            </a:endParaRPr>
          </a:p>
          <a:p>
            <a:pPr marL="285750" indent="-285750" algn="ctr" defTabSz="914400">
              <a:lnSpc>
                <a:spcPct val="110000"/>
              </a:lnSpc>
              <a:spcAft>
                <a:spcPts val="600"/>
              </a:spcAft>
              <a:buFont typeface="Wingdings"/>
              <a:buChar char="v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 algn="ctr" defTabSz="914400">
              <a:lnSpc>
                <a:spcPct val="110000"/>
              </a:lnSpc>
              <a:spcAft>
                <a:spcPts val="600"/>
              </a:spcAft>
              <a:buFont typeface="Wingdings"/>
              <a:buChar char="v"/>
            </a:pPr>
            <a:r>
              <a:rPr lang="en-US" sz="2000" dirty="0">
                <a:solidFill>
                  <a:schemeClr val="tx2"/>
                </a:solidFill>
              </a:rPr>
              <a:t>The dialect of English spoken by Scotland is referred to as </a:t>
            </a:r>
            <a:r>
              <a:rPr lang="en-US" sz="2000" b="1" dirty="0">
                <a:solidFill>
                  <a:schemeClr val="tx2"/>
                </a:solidFill>
              </a:rPr>
              <a:t>Scottish English Scots alphabet</a:t>
            </a:r>
          </a:p>
          <a:p>
            <a:pPr marL="285750" indent="-285750" algn="ctr" defTabSz="914400">
              <a:lnSpc>
                <a:spcPct val="110000"/>
              </a:lnSpc>
              <a:spcAft>
                <a:spcPts val="600"/>
              </a:spcAft>
              <a:buFont typeface="Wingdings"/>
              <a:buChar char="v"/>
            </a:pPr>
            <a:endParaRPr lang="en-US" sz="2000" b="1" dirty="0">
              <a:solidFill>
                <a:schemeClr val="tx2"/>
              </a:solidFill>
            </a:endParaRPr>
          </a:p>
          <a:p>
            <a:pPr marL="285750" indent="-285750" algn="ctr" defTabSz="914400">
              <a:lnSpc>
                <a:spcPct val="110000"/>
              </a:lnSpc>
              <a:spcAft>
                <a:spcPts val="600"/>
              </a:spcAft>
              <a:buFont typeface="Wingdings"/>
              <a:buChar char="v"/>
            </a:pPr>
            <a:r>
              <a:rPr lang="en-US" sz="2000" dirty="0">
                <a:ea typeface="+mn-lt"/>
                <a:cs typeface="+mn-lt"/>
              </a:rPr>
              <a:t> The population is a blend of Celtic, Angle, and Norman ancestry. </a:t>
            </a:r>
            <a:endParaRPr lang="en-US" sz="2000" b="1" dirty="0">
              <a:solidFill>
                <a:schemeClr val="tx2"/>
              </a:solidFill>
            </a:endParaRPr>
          </a:p>
        </p:txBody>
      </p:sp>
      <p:grpSp>
        <p:nvGrpSpPr>
          <p:cNvPr id="50" name="Group 35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2543656"/>
            <a:ext cx="867485" cy="115439"/>
            <a:chOff x="8910933" y="1861308"/>
            <a:chExt cx="867485" cy="11543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37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5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86788807-79FE-4839-86DA-96C888A7E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738" b="18037"/>
          <a:stretch/>
        </p:blipFill>
        <p:spPr>
          <a:xfrm>
            <a:off x="6915510" y="718878"/>
            <a:ext cx="4658265" cy="2623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7F53BF-0BD4-45FF-AE4C-E3112DFEC816}"/>
              </a:ext>
            </a:extLst>
          </p:cNvPr>
          <p:cNvSpPr txBox="1"/>
          <p:nvPr/>
        </p:nvSpPr>
        <p:spPr>
          <a:xfrm>
            <a:off x="9095117" y="6363419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Scottish Gaelic orthography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01071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F0DA5-E6A8-428C-B982-A979DF98F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29" y="5032"/>
            <a:ext cx="11879325" cy="798953"/>
          </a:xfrm>
        </p:spPr>
        <p:txBody>
          <a:bodyPr anchor="b">
            <a:normAutofit/>
          </a:bodyPr>
          <a:lstStyle/>
          <a:p>
            <a:pPr algn="ctr"/>
            <a:r>
              <a:rPr lang="en-US" sz="3600" b="1" dirty="0"/>
              <a:t>SOME OF SCOTLAND'S IMPORTANT PEOPLE</a:t>
            </a:r>
            <a:endParaRPr lang="en-US" sz="3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996A92-4C38-41D1-AD08-0008BD7F8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5849932"/>
            <a:ext cx="867485" cy="115439"/>
            <a:chOff x="8910933" y="1861308"/>
            <a:chExt cx="867485" cy="1154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D7C091-483D-4EDB-A080-485373410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FDA491D-22E6-4239-BC5F-3CB07CB55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2B1C725-5027-440D-9130-AE6A287B9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02BC06-D115-4C55-89F5-5BB8554EBB20}"/>
              </a:ext>
            </a:extLst>
          </p:cNvPr>
          <p:cNvSpPr txBox="1"/>
          <p:nvPr/>
        </p:nvSpPr>
        <p:spPr>
          <a:xfrm>
            <a:off x="454325" y="1086929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Alexander Graham Bell</a:t>
            </a:r>
            <a:r>
              <a:rPr lang="en-US" dirty="0"/>
              <a:t> (1847 – 1922)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Inventor of the telephone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4614F-A58A-4E0C-9EE7-8375B9C9E220}"/>
              </a:ext>
            </a:extLst>
          </p:cNvPr>
          <p:cNvSpPr txBox="1"/>
          <p:nvPr/>
        </p:nvSpPr>
        <p:spPr>
          <a:xfrm>
            <a:off x="6362520" y="108603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Alexander Fleming </a:t>
            </a:r>
            <a:endParaRPr lang="en-US" dirty="0"/>
          </a:p>
          <a:p>
            <a:r>
              <a:rPr lang="en-US" dirty="0"/>
              <a:t>(1881 – 1955)</a:t>
            </a:r>
          </a:p>
          <a:p>
            <a:r>
              <a:rPr lang="en-US" dirty="0">
                <a:ea typeface="+mn-lt"/>
                <a:cs typeface="+mn-lt"/>
              </a:rPr>
              <a:t>Discovered penicillin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8FB748-0EFF-46A4-9DFD-A9E48698A0AC}"/>
              </a:ext>
            </a:extLst>
          </p:cNvPr>
          <p:cNvSpPr txBox="1"/>
          <p:nvPr/>
        </p:nvSpPr>
        <p:spPr>
          <a:xfrm>
            <a:off x="395018" y="3773697"/>
            <a:ext cx="334704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John </a:t>
            </a:r>
            <a:r>
              <a:rPr lang="en-US" b="1" dirty="0" err="1">
                <a:ea typeface="+mn-lt"/>
                <a:cs typeface="+mn-lt"/>
              </a:rPr>
              <a:t>Logie</a:t>
            </a:r>
            <a:r>
              <a:rPr lang="en-US" b="1" dirty="0">
                <a:ea typeface="+mn-lt"/>
                <a:cs typeface="+mn-lt"/>
              </a:rPr>
              <a:t> Baird </a:t>
            </a:r>
            <a:r>
              <a:rPr lang="en-US" dirty="0">
                <a:ea typeface="+mn-lt"/>
                <a:cs typeface="+mn-lt"/>
              </a:rPr>
              <a:t>(1888 – 1946)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The world's first live working television system</a:t>
            </a:r>
            <a:endParaRPr lang="en-US" dirty="0"/>
          </a:p>
        </p:txBody>
      </p:sp>
      <p:pic>
        <p:nvPicPr>
          <p:cNvPr id="7" name="Picture 8" descr="A picture containing person, person, indoor, suit&#10;&#10;Description automatically generated">
            <a:extLst>
              <a:ext uri="{FF2B5EF4-FFF2-40B4-BE49-F238E27FC236}">
                <a16:creationId xmlns:a16="http://schemas.microsoft.com/office/drawing/2014/main" id="{7541310F-1E23-4497-978C-84EEE9CCB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590" y="1090343"/>
            <a:ext cx="3102633" cy="1744333"/>
          </a:xfrm>
          <a:prstGeom prst="rect">
            <a:avLst/>
          </a:prstGeom>
        </p:spPr>
      </p:pic>
      <p:pic>
        <p:nvPicPr>
          <p:cNvPr id="9" name="Picture 10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BA90FA82-D832-4AD2-9CAE-965E2B9F7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25" y="4780472"/>
            <a:ext cx="3232030" cy="1825924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67624045-12F1-437B-B026-09D1FCEE4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420" y="1090710"/>
            <a:ext cx="3073878" cy="17435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5AEA77-F8FF-46AD-A6BE-23AEDB268B24}"/>
              </a:ext>
            </a:extLst>
          </p:cNvPr>
          <p:cNvSpPr txBox="1"/>
          <p:nvPr/>
        </p:nvSpPr>
        <p:spPr>
          <a:xfrm>
            <a:off x="4721704" y="3456497"/>
            <a:ext cx="30019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Robert Burns </a:t>
            </a:r>
            <a:r>
              <a:rPr lang="en-US" dirty="0">
                <a:ea typeface="+mn-lt"/>
                <a:cs typeface="+mn-lt"/>
              </a:rPr>
              <a:t>(1759 - 1796)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 National Poet of Scotland</a:t>
            </a:r>
          </a:p>
          <a:p>
            <a:pPr algn="l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198A40-BA3F-4995-8450-4511D773FDCF}"/>
              </a:ext>
            </a:extLst>
          </p:cNvPr>
          <p:cNvSpPr txBox="1"/>
          <p:nvPr/>
        </p:nvSpPr>
        <p:spPr>
          <a:xfrm>
            <a:off x="8372655" y="3570618"/>
            <a:ext cx="328953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Sean Connery</a:t>
            </a:r>
            <a:r>
              <a:rPr lang="en-US" dirty="0">
                <a:ea typeface="+mn-lt"/>
                <a:cs typeface="+mn-lt"/>
              </a:rPr>
              <a:t> (1930 - 2020)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Actor and producer - James Bond</a:t>
            </a:r>
            <a:endParaRPr lang="en-US" dirty="0"/>
          </a:p>
          <a:p>
            <a:endParaRPr lang="en-US" dirty="0"/>
          </a:p>
        </p:txBody>
      </p:sp>
      <p:pic>
        <p:nvPicPr>
          <p:cNvPr id="19" name="Picture 19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7C6CB467-A6AD-4AFD-8E02-EB7A1ADA2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344" y="4202682"/>
            <a:ext cx="2282405" cy="2392033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8DD46096-3C32-4AC3-B242-C5E5ADFC6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437" y="4584041"/>
            <a:ext cx="3591464" cy="20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5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7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9" name="Straight Connector 11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0" name="Rectangle 14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8D820570-59A6-4E83-B3B9-3D6140807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4113F4D4-3DC4-4E87-A3AC-FBA029A7A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3BE365-390C-4F00-AED4-363CDA121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27C97D-E52B-4D8F-8FA6-2CDCFD5A7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22">
              <a:extLst>
                <a:ext uri="{FF2B5EF4-FFF2-40B4-BE49-F238E27FC236}">
                  <a16:creationId xmlns:a16="http://schemas.microsoft.com/office/drawing/2014/main" id="{22F895FA-022C-48E7-BB08-05B62EDF0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23">
              <a:extLst>
                <a:ext uri="{FF2B5EF4-FFF2-40B4-BE49-F238E27FC236}">
                  <a16:creationId xmlns:a16="http://schemas.microsoft.com/office/drawing/2014/main" id="{3490EFB9-2F6F-46DF-A47C-ACAC0C7EA6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6AAC1B-E2F8-43D9-912C-BB636A2E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383" y="438266"/>
            <a:ext cx="3610707" cy="23709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cap="all" spc="390" dirty="0"/>
              <a:t>SPORTS</a:t>
            </a:r>
            <a:endParaRPr lang="en-US" sz="4000" b="1" kern="1200" cap="all" spc="390" baseline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7F7BE2-09A2-4A20-A89E-2BA07B134A4E}"/>
              </a:ext>
            </a:extLst>
          </p:cNvPr>
          <p:cNvSpPr txBox="1"/>
          <p:nvPr/>
        </p:nvSpPr>
        <p:spPr>
          <a:xfrm>
            <a:off x="1733909" y="2539041"/>
            <a:ext cx="27432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The most popular sports in Scotland are </a:t>
            </a:r>
            <a:r>
              <a:rPr lang="en-US" sz="2400" b="1" dirty="0"/>
              <a:t>football, rugby, curling </a:t>
            </a:r>
            <a:r>
              <a:rPr lang="en-US" sz="2400" dirty="0"/>
              <a:t>and </a:t>
            </a:r>
            <a:r>
              <a:rPr lang="en-US" sz="2400" b="1" dirty="0"/>
              <a:t>golf</a:t>
            </a:r>
            <a:endParaRPr lang="en-US" sz="2400" dirty="0"/>
          </a:p>
        </p:txBody>
      </p:sp>
      <p:pic>
        <p:nvPicPr>
          <p:cNvPr id="4" name="Picture 4" descr="A group of football players posing for a photo&#10;&#10;Description automatically generated">
            <a:extLst>
              <a:ext uri="{FF2B5EF4-FFF2-40B4-BE49-F238E27FC236}">
                <a16:creationId xmlns:a16="http://schemas.microsoft.com/office/drawing/2014/main" id="{7DB53DBF-973F-4CB8-86DA-5125EA22C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7" y="344512"/>
            <a:ext cx="3030747" cy="2013919"/>
          </a:xfrm>
          <a:prstGeom prst="rect">
            <a:avLst/>
          </a:prstGeom>
        </p:spPr>
      </p:pic>
      <p:pic>
        <p:nvPicPr>
          <p:cNvPr id="5" name="Picture 5" descr="A picture containing grass, person, soccer, field&#10;&#10;Description automatically generated">
            <a:extLst>
              <a:ext uri="{FF2B5EF4-FFF2-40B4-BE49-F238E27FC236}">
                <a16:creationId xmlns:a16="http://schemas.microsoft.com/office/drawing/2014/main" id="{BB5D31B3-DE18-464E-8273-46C67E05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872" y="1524640"/>
            <a:ext cx="2901350" cy="2025927"/>
          </a:xfrm>
          <a:prstGeom prst="rect">
            <a:avLst/>
          </a:prstGeom>
        </p:spPr>
      </p:pic>
      <p:pic>
        <p:nvPicPr>
          <p:cNvPr id="6" name="Picture 6" descr="A picture containing person, rink&#10;&#10;Description automatically generated">
            <a:extLst>
              <a:ext uri="{FF2B5EF4-FFF2-40B4-BE49-F238E27FC236}">
                <a16:creationId xmlns:a16="http://schemas.microsoft.com/office/drawing/2014/main" id="{C898E63F-55BF-4E31-A2CF-7A6E91ACD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626" y="2903508"/>
            <a:ext cx="3045124" cy="2229928"/>
          </a:xfrm>
          <a:prstGeom prst="rect">
            <a:avLst/>
          </a:prstGeom>
        </p:spPr>
      </p:pic>
      <p:pic>
        <p:nvPicPr>
          <p:cNvPr id="7" name="Picture 7" descr="A person playing golf&#10;&#10;Description automatically generated">
            <a:extLst>
              <a:ext uri="{FF2B5EF4-FFF2-40B4-BE49-F238E27FC236}">
                <a16:creationId xmlns:a16="http://schemas.microsoft.com/office/drawing/2014/main" id="{2489FAAF-38AC-4E55-8478-DF5453E6F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8249" y="4685581"/>
            <a:ext cx="3059501" cy="20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0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FDCD62BB-F134-412E-AF5B-602B0445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901" y="750337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FA92F-AC30-414A-9EF3-2BAD21A15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17" y="161026"/>
            <a:ext cx="12040149" cy="50779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100" b="1" cap="all" spc="390" dirty="0"/>
              <a:t>MOST FAMOUS SCOTTISH MEALS AND DRINKS</a:t>
            </a:r>
            <a:endParaRPr lang="en-US" sz="3100" b="1" kern="1200" cap="all" spc="390" baseline="0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3907076"/>
            <a:ext cx="867485" cy="115439"/>
            <a:chOff x="8910933" y="1861308"/>
            <a:chExt cx="867485" cy="11543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2F580D4-40F5-4FA4-A4E7-D4F294FA2035}"/>
              </a:ext>
            </a:extLst>
          </p:cNvPr>
          <p:cNvSpPr txBox="1"/>
          <p:nvPr/>
        </p:nvSpPr>
        <p:spPr>
          <a:xfrm>
            <a:off x="900023" y="1446362"/>
            <a:ext cx="583433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+mn-lt"/>
                <a:cs typeface="+mn-lt"/>
              </a:rPr>
              <a:t>Haggis</a:t>
            </a:r>
            <a:r>
              <a:rPr lang="en-US" sz="2000" dirty="0">
                <a:ea typeface="+mn-lt"/>
                <a:cs typeface="+mn-lt"/>
              </a:rPr>
              <a:t> is a </a:t>
            </a:r>
            <a:r>
              <a:rPr lang="en-US" sz="2000" dirty="0" err="1">
                <a:ea typeface="+mn-lt"/>
                <a:cs typeface="+mn-lt"/>
              </a:rPr>
              <a:t>savoury</a:t>
            </a:r>
            <a:r>
              <a:rPr lang="en-US" sz="2000" dirty="0">
                <a:ea typeface="+mn-lt"/>
                <a:cs typeface="+mn-lt"/>
              </a:rPr>
              <a:t> pudding containing sheep's pluck encased in the animal's stomach</a:t>
            </a:r>
            <a:endParaRPr lang="en-US" sz="20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0BB4D6-E886-4743-AD06-4F998E343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1" y="2531852"/>
            <a:ext cx="27432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37F8D3-E564-47CF-A588-1331347833B3}"/>
              </a:ext>
            </a:extLst>
          </p:cNvPr>
          <p:cNvSpPr txBox="1"/>
          <p:nvPr/>
        </p:nvSpPr>
        <p:spPr>
          <a:xfrm>
            <a:off x="1402332" y="5557387"/>
            <a:ext cx="45403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+mn-lt"/>
                <a:cs typeface="+mn-lt"/>
              </a:rPr>
              <a:t>Scotch pie</a:t>
            </a:r>
            <a:r>
              <a:rPr lang="en-US" sz="2000" dirty="0">
                <a:ea typeface="+mn-lt"/>
                <a:cs typeface="+mn-lt"/>
              </a:rPr>
              <a:t> is a small pie filled with meat</a:t>
            </a:r>
            <a:endParaRPr lang="en-US" sz="2000" dirty="0"/>
          </a:p>
        </p:txBody>
      </p:sp>
      <p:pic>
        <p:nvPicPr>
          <p:cNvPr id="6" name="Picture 6" descr="A picture containing food, snack food&#10;&#10;Description automatically generated">
            <a:extLst>
              <a:ext uri="{FF2B5EF4-FFF2-40B4-BE49-F238E27FC236}">
                <a16:creationId xmlns:a16="http://schemas.microsoft.com/office/drawing/2014/main" id="{42D85FB0-4972-4E8A-93ED-1AAAD6246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060" y="2528079"/>
            <a:ext cx="2987615" cy="2750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CDD906-01AA-4DE3-B2C2-02FEEA6A91D9}"/>
              </a:ext>
            </a:extLst>
          </p:cNvPr>
          <p:cNvSpPr txBox="1"/>
          <p:nvPr/>
        </p:nvSpPr>
        <p:spPr>
          <a:xfrm>
            <a:off x="7296150" y="926980"/>
            <a:ext cx="41809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ea typeface="+mn-lt"/>
                <a:cs typeface="+mn-lt"/>
              </a:rPr>
              <a:t>Scotch </a:t>
            </a:r>
            <a:r>
              <a:rPr lang="en-US" sz="2000" dirty="0">
                <a:ea typeface="+mn-lt"/>
                <a:cs typeface="+mn-lt"/>
              </a:rPr>
              <a:t>is malt whisky or grain whisky</a:t>
            </a:r>
            <a:endParaRPr lang="en-US" sz="2000"/>
          </a:p>
        </p:txBody>
      </p:sp>
      <p:pic>
        <p:nvPicPr>
          <p:cNvPr id="8" name="Picture 8" descr="A picture containing text, alcohol&#10;&#10;Description automatically generated">
            <a:extLst>
              <a:ext uri="{FF2B5EF4-FFF2-40B4-BE49-F238E27FC236}">
                <a16:creationId xmlns:a16="http://schemas.microsoft.com/office/drawing/2014/main" id="{ED73B4D5-48CE-4F12-AC32-858768A42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230" y="1336375"/>
            <a:ext cx="3577087" cy="27618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362E3D-E8D0-47D4-A0B3-5C970C53681C}"/>
              </a:ext>
            </a:extLst>
          </p:cNvPr>
          <p:cNvSpPr txBox="1"/>
          <p:nvPr/>
        </p:nvSpPr>
        <p:spPr>
          <a:xfrm>
            <a:off x="7237744" y="4477290"/>
            <a:ext cx="495731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Scottish beer </a:t>
            </a:r>
            <a:r>
              <a:rPr lang="en-US" sz="2000" dirty="0"/>
              <a:t>made out of bittering herbs</a:t>
            </a:r>
            <a:endParaRPr lang="en-US" sz="2000" b="1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4EA6C334-DA0F-481F-9A74-ADA48DDEE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607" y="4828383"/>
            <a:ext cx="3562710" cy="197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0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dornVTI">
  <a:themeElements>
    <a:clrScheme name="AnalogousFromLightSeedRightStep">
      <a:dk1>
        <a:srgbClr val="000000"/>
      </a:dk1>
      <a:lt1>
        <a:srgbClr val="FFFFFF"/>
      </a:lt1>
      <a:dk2>
        <a:srgbClr val="242741"/>
      </a:dk2>
      <a:lt2>
        <a:srgbClr val="E8E2E3"/>
      </a:lt2>
      <a:accent1>
        <a:srgbClr val="5DAE9A"/>
      </a:accent1>
      <a:accent2>
        <a:srgbClr val="50AEC1"/>
      </a:accent2>
      <a:accent3>
        <a:srgbClr val="79A2DC"/>
      </a:accent3>
      <a:accent4>
        <a:srgbClr val="6363D6"/>
      </a:accent4>
      <a:accent5>
        <a:srgbClr val="A67FDD"/>
      </a:accent5>
      <a:accent6>
        <a:srgbClr val="C363D6"/>
      </a:accent6>
      <a:hlink>
        <a:srgbClr val="AE697B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AdornVTI</vt:lpstr>
      <vt:lpstr>Scotland</vt:lpstr>
      <vt:lpstr>GEOGRAPHY OF SCOTLAND </vt:lpstr>
      <vt:lpstr>The capital is Edinburgh,  but the largest city is Glasgow. </vt:lpstr>
      <vt:lpstr>Two Geographic Regions </vt:lpstr>
      <vt:lpstr>PowerPoint Presentation</vt:lpstr>
      <vt:lpstr>LANGUAGES</vt:lpstr>
      <vt:lpstr>SOME OF SCOTLAND'S IMPORTANT PEOPLE</vt:lpstr>
      <vt:lpstr>SPORTS</vt:lpstr>
      <vt:lpstr>MOST FAMOUS SCOTTISH MEALS AND DRINKS</vt:lpstr>
      <vt:lpstr>TRADITIONAL MUSIC</vt:lpstr>
      <vt:lpstr>PowerPoint Presentation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753</cp:revision>
  <dcterms:created xsi:type="dcterms:W3CDTF">2022-03-13T19:18:18Z</dcterms:created>
  <dcterms:modified xsi:type="dcterms:W3CDTF">2022-03-17T13:07:23Z</dcterms:modified>
</cp:coreProperties>
</file>